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E5EE"/>
          </a:solidFill>
        </a:fill>
      </a:tcStyle>
    </a:wholeTbl>
    <a:band2H>
      <a:tcTxStyle/>
      <a:tcStyle>
        <a:tcBdr/>
        <a:fill>
          <a:solidFill>
            <a:srgbClr val="EEF2F7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2D7"/>
          </a:solidFill>
        </a:fill>
      </a:tcStyle>
    </a:wholeTbl>
    <a:band2H>
      <a:tcTxStyle/>
      <a:tcStyle>
        <a:tcBdr/>
        <a:fill>
          <a:solidFill>
            <a:srgbClr val="F0F1EC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DADA"/>
          </a:solidFill>
        </a:fill>
      </a:tcStyle>
    </a:wholeTbl>
    <a:band2H>
      <a:tcTxStyle/>
      <a:tcStyle>
        <a:tcBdr/>
        <a:fill>
          <a:solidFill>
            <a:srgbClr val="EEEDED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ángulo"/>
          <p:cNvSpPr/>
          <p:nvPr/>
        </p:nvSpPr>
        <p:spPr>
          <a:xfrm>
            <a:off x="-9145" y="6053328"/>
            <a:ext cx="2249425" cy="7132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Rectángulo"/>
          <p:cNvSpPr/>
          <p:nvPr/>
        </p:nvSpPr>
        <p:spPr>
          <a:xfrm>
            <a:off x="2359152" y="6044184"/>
            <a:ext cx="6784848" cy="7132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Texto del título"/>
          <p:cNvSpPr txBox="1">
            <a:spLocks noGrp="1"/>
          </p:cNvSpPr>
          <p:nvPr>
            <p:ph type="title"/>
          </p:nvPr>
        </p:nvSpPr>
        <p:spPr>
          <a:xfrm>
            <a:off x="2362200" y="2324100"/>
            <a:ext cx="6477000" cy="35433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EBDDC3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362200" y="5927873"/>
            <a:ext cx="6705600" cy="93012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001000" y="87629"/>
            <a:ext cx="83820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153400" cy="14478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401" cy="52578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o del título"/>
          <p:cNvSpPr txBox="1">
            <a:spLocks noGrp="1"/>
          </p:cNvSpPr>
          <p:nvPr>
            <p:ph type="title"/>
          </p:nvPr>
        </p:nvSpPr>
        <p:spPr>
          <a:xfrm>
            <a:off x="6553200" y="0"/>
            <a:ext cx="2057400" cy="67357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2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5562600" cy="62484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3" name="Rectángulo"/>
          <p:cNvSpPr/>
          <p:nvPr/>
        </p:nvSpPr>
        <p:spPr>
          <a:xfrm>
            <a:off x="6096317" y="0"/>
            <a:ext cx="32004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Rectángulo"/>
          <p:cNvSpPr/>
          <p:nvPr/>
        </p:nvSpPr>
        <p:spPr>
          <a:xfrm>
            <a:off x="6142037" y="609600"/>
            <a:ext cx="228601" cy="6248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Rectángulo"/>
          <p:cNvSpPr/>
          <p:nvPr/>
        </p:nvSpPr>
        <p:spPr>
          <a:xfrm>
            <a:off x="6142037" y="0"/>
            <a:ext cx="228601" cy="533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Número de diapositiva"/>
          <p:cNvSpPr txBox="1">
            <a:spLocks noGrp="1"/>
          </p:cNvSpPr>
          <p:nvPr>
            <p:ph type="sldNum" sz="quarter" idx="2"/>
          </p:nvPr>
        </p:nvSpPr>
        <p:spPr>
          <a:xfrm rot="5400000">
            <a:off x="5989637" y="3492"/>
            <a:ext cx="533401" cy="281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8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371600" y="2743200"/>
            <a:ext cx="7123114" cy="33877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800">
                <a:solidFill>
                  <a:srgbClr val="775F55"/>
                </a:solidFill>
              </a:defRPr>
            </a:lvl1pPr>
            <a:lvl2pPr marL="0" indent="365760">
              <a:buClrTx/>
              <a:buSzTx/>
              <a:buFontTx/>
              <a:buNone/>
              <a:defRPr sz="2800">
                <a:solidFill>
                  <a:srgbClr val="775F55"/>
                </a:solidFill>
              </a:defRPr>
            </a:lvl2pPr>
            <a:lvl3pPr marL="0" indent="685800">
              <a:buClrTx/>
              <a:buSzTx/>
              <a:buFontTx/>
              <a:buNone/>
              <a:defRPr sz="2800">
                <a:solidFill>
                  <a:srgbClr val="775F55"/>
                </a:solidFill>
              </a:defRPr>
            </a:lvl3pPr>
            <a:lvl4pPr marL="0" indent="1143000">
              <a:buClrTx/>
              <a:buSzTx/>
              <a:buFontTx/>
              <a:buNone/>
              <a:defRPr sz="2800">
                <a:solidFill>
                  <a:srgbClr val="775F55"/>
                </a:solidFill>
              </a:defRPr>
            </a:lvl4pPr>
            <a:lvl5pPr marL="0" indent="1600200">
              <a:buClrTx/>
              <a:buSzTx/>
              <a:buFontTx/>
              <a:buNone/>
              <a:defRPr sz="2800">
                <a:solidFill>
                  <a:srgbClr val="775F55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6" name="Rectángulo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371600" y="1447800"/>
            <a:ext cx="7620000" cy="129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0" y="1886268"/>
            <a:ext cx="1295400" cy="4343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153400" cy="14478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09600" y="1589566"/>
            <a:ext cx="3886200" cy="5268434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153400" cy="141605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09600" y="2438400"/>
            <a:ext cx="3886200" cy="4419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153400" cy="14478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0" y="6107429"/>
            <a:ext cx="53340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141605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752600"/>
            <a:ext cx="1600200" cy="5105400"/>
          </a:xfrm>
          <a:prstGeom prst="rect">
            <a:avLst/>
          </a:prstGeom>
          <a:solidFill>
            <a:schemeClr val="accent2"/>
          </a:solidFill>
          <a:ln w="50800" cap="sq">
            <a:solidFill>
              <a:schemeClr val="accent2"/>
            </a:solidFill>
            <a:miter lim="800000"/>
          </a:ln>
        </p:spPr>
        <p:txBody>
          <a:bodyPr lIns="91439" tIns="91439" rIns="91439" bIns="91439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36576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14300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60020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00200" y="5486400"/>
            <a:ext cx="731520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700"/>
            </a:lvl1pPr>
            <a:lvl2pPr marL="0" indent="365760">
              <a:buClrTx/>
              <a:buSzTx/>
              <a:buFontTx/>
              <a:buNone/>
              <a:defRPr sz="1700"/>
            </a:lvl2pPr>
            <a:lvl3pPr marL="0" indent="685800">
              <a:buClrTx/>
              <a:buSzTx/>
              <a:buFontTx/>
              <a:buNone/>
              <a:defRPr sz="1700"/>
            </a:lvl3pPr>
            <a:lvl4pPr marL="0" indent="1143000">
              <a:buClrTx/>
              <a:buSzTx/>
              <a:buFontTx/>
              <a:buNone/>
              <a:defRPr sz="1700"/>
            </a:lvl4pPr>
            <a:lvl5pPr marL="0" indent="1600200">
              <a:buClrTx/>
              <a:buSzTx/>
              <a:buFontTx/>
              <a:buNone/>
              <a:defRPr sz="1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0" name="Rectángulo"/>
          <p:cNvSpPr/>
          <p:nvPr/>
        </p:nvSpPr>
        <p:spPr>
          <a:xfrm>
            <a:off x="-9145" y="4572000"/>
            <a:ext cx="9144001" cy="8869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Rectángulo"/>
          <p:cNvSpPr/>
          <p:nvPr/>
        </p:nvSpPr>
        <p:spPr>
          <a:xfrm>
            <a:off x="-9145" y="4663440"/>
            <a:ext cx="1463041" cy="7132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Rectángulo"/>
          <p:cNvSpPr/>
          <p:nvPr/>
        </p:nvSpPr>
        <p:spPr>
          <a:xfrm>
            <a:off x="1545335" y="4654296"/>
            <a:ext cx="7598665" cy="7132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Texto del título"/>
          <p:cNvSpPr txBox="1">
            <a:spLocks noGrp="1"/>
          </p:cNvSpPr>
          <p:nvPr>
            <p:ph type="title"/>
          </p:nvPr>
        </p:nvSpPr>
        <p:spPr>
          <a:xfrm>
            <a:off x="1600200" y="4495800"/>
            <a:ext cx="7315200" cy="99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4" name="Rectángulo"/>
          <p:cNvSpPr/>
          <p:nvPr/>
        </p:nvSpPr>
        <p:spPr>
          <a:xfrm>
            <a:off x="1447800" y="0"/>
            <a:ext cx="100585" cy="68671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0" y="4424678"/>
            <a:ext cx="1447800" cy="4851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0" y="1234439"/>
            <a:ext cx="9144000" cy="320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ángulo"/>
          <p:cNvSpPr/>
          <p:nvPr/>
        </p:nvSpPr>
        <p:spPr>
          <a:xfrm>
            <a:off x="0" y="1280160"/>
            <a:ext cx="533400" cy="2286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ángulo"/>
          <p:cNvSpPr/>
          <p:nvPr/>
        </p:nvSpPr>
        <p:spPr>
          <a:xfrm>
            <a:off x="590550" y="1280160"/>
            <a:ext cx="8553450" cy="228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612647" y="0"/>
            <a:ext cx="8153401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0" y="1131251"/>
            <a:ext cx="533400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" name="Nivel de texto 1…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401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320040" marR="0" indent="-32004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0000"/>
        <a:buFont typeface="Wingdings-Regular"/>
        <a:buChar char="◻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671732" marR="0" indent="-30597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0000"/>
        <a:buFont typeface="Wingdings-Regular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974034" marR="0" indent="-28823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 typeface="Wingdings-Regular"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1474469" marR="0" indent="-33146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 typeface="Wingdings-Regular"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1931670" marR="0" indent="-3314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 typeface="Wingdings-Regular"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224282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-Regular"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251713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-Regular"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279146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-Regular"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306577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-Regular"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oca dos veces para editar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401" cy="990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28 DE JULIO DIA MUNDIAL CONTRA LA HEPATITIS VIRALES…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401" cy="4495800"/>
          </a:xfrm>
          <a:prstGeom prst="rect">
            <a:avLst/>
          </a:prstGeom>
          <a:solidFill>
            <a:srgbClr val="558BB8"/>
          </a:solidFill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/>
          <a:lstStyle/>
          <a:p>
            <a:endParaRPr/>
          </a:p>
          <a:p>
            <a:pPr>
              <a:buSzTx/>
              <a:buNone/>
            </a:pPr>
            <a:r>
              <a:rPr sz="4000">
                <a:solidFill>
                  <a:srgbClr val="FFFFFF"/>
                </a:solidFill>
              </a:rPr>
              <a:t>28 DE JULIO DIA MUNDIAL CONTRA LA HEPATITIS VIRALES</a:t>
            </a:r>
          </a:p>
          <a:p>
            <a:pPr>
              <a:buSzTx/>
              <a:buNone/>
            </a:pPr>
            <a:endParaRPr sz="2800" b="1">
              <a:solidFill>
                <a:srgbClr val="FFFFFF"/>
              </a:solidFill>
            </a:endParaRPr>
          </a:p>
          <a:p>
            <a:pPr>
              <a:buSzTx/>
              <a:buNone/>
            </a:pPr>
            <a:r>
              <a:rPr sz="2400" b="1" i="1">
                <a:solidFill>
                  <a:srgbClr val="FFFFFF"/>
                </a:solidFill>
              </a:rPr>
              <a:t>SERVICIO DE GASTROENTEROLOGIA –UNIDAD DE HIGADO  </a:t>
            </a:r>
          </a:p>
          <a:p>
            <a:pPr>
              <a:buSzTx/>
              <a:buNone/>
            </a:pPr>
            <a:r>
              <a:rPr sz="2400" b="1" i="1">
                <a:solidFill>
                  <a:srgbClr val="FFFFFF"/>
                </a:solidFill>
              </a:rPr>
              <a:t>HOSPITAL CENTRO DE SALUD ZENON SANTILLAN – TUCUMAN</a:t>
            </a:r>
          </a:p>
        </p:txBody>
      </p:sp>
      <p:pic>
        <p:nvPicPr>
          <p:cNvPr id="127" name="liver" descr="li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3" y="5224078"/>
            <a:ext cx="1008113" cy="747121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</p:pic>
      <p:sp>
        <p:nvSpPr>
          <p:cNvPr id="128" name="Rectángulo redondeado"/>
          <p:cNvSpPr/>
          <p:nvPr/>
        </p:nvSpPr>
        <p:spPr>
          <a:xfrm>
            <a:off x="683567" y="2060847"/>
            <a:ext cx="7704858" cy="1368153"/>
          </a:xfrm>
          <a:prstGeom prst="roundRect">
            <a:avLst>
              <a:gd name="adj" fmla="val 16667"/>
            </a:avLst>
          </a:prstGeom>
          <a:ln w="25400">
            <a:solidFill>
              <a:srgbClr val="FFFF00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59" name="Imagen" descr="Imagen"/>
          <p:cNvPicPr>
            <a:picLocks noChangeAspect="1"/>
          </p:cNvPicPr>
          <p:nvPr/>
        </p:nvPicPr>
        <p:blipFill>
          <a:blip r:embed="rId2"/>
          <a:srcRect t="16084" r="26424"/>
          <a:stretch>
            <a:fillRect/>
          </a:stretch>
        </p:blipFill>
        <p:spPr>
          <a:xfrm>
            <a:off x="482880" y="501650"/>
            <a:ext cx="6844197" cy="5854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OMENZEMOS A CONOCER LAS HEPATITIS VIRA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COMENZEMOS A CONOCER LAS HEPATITIS VIRALES</a:t>
            </a:r>
          </a:p>
        </p:txBody>
      </p:sp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63" name="HABLEMOS DE LA 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HABLEMOS DE LA A</a:t>
            </a:r>
          </a:p>
          <a:p>
            <a:endParaRPr/>
          </a:p>
          <a:p>
            <a:r>
              <a:t>HABLEMOS DE LA B</a:t>
            </a:r>
          </a:p>
          <a:p>
            <a:endParaRPr/>
          </a:p>
          <a:p>
            <a:r>
              <a:t>HABLEMOS DE LA C</a:t>
            </a:r>
          </a:p>
          <a:p>
            <a:endParaRPr/>
          </a:p>
          <a:p>
            <a:r>
              <a:t>HABLEMOS DE LA 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¿POR QUE DIA MUNDIAL CONTRA LA HEPATITIS?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401" cy="990600"/>
          </a:xfrm>
          <a:prstGeom prst="rect">
            <a:avLst/>
          </a:prstGeom>
          <a:solidFill>
            <a:srgbClr val="FFFFFF"/>
          </a:solidFill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/>
          <a:lstStyle>
            <a:lvl1pPr defTabSz="813816">
              <a:defRPr sz="3204"/>
            </a:lvl1pPr>
          </a:lstStyle>
          <a:p>
            <a:pPr>
              <a:defRPr sz="3471"/>
            </a:pPr>
            <a:r>
              <a:rPr sz="3204"/>
              <a:t>¿POR QUE DIA MUNDIAL CONTRA LA HEPATITIS?</a:t>
            </a:r>
          </a:p>
        </p:txBody>
      </p:sp>
      <p:sp>
        <p:nvSpPr>
          <p:cNvPr id="131" name="EN EL 2010 LA OMS DECLARO EL 28 DE JULIO DIA MUNDIAL CONTRA LA HEPATITIS EN HONOR AL DR SAMUEL BLUMBERG DESCUBRIDOR DE LA HEPATITIS B…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401" cy="4495800"/>
          </a:xfrm>
          <a:prstGeom prst="rect">
            <a:avLst/>
          </a:prstGeom>
          <a:solidFill>
            <a:srgbClr val="D9D9D9"/>
          </a:solidFill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 sz="2400"/>
            </a:pPr>
            <a:endParaRPr/>
          </a:p>
          <a:p>
            <a:pPr>
              <a:lnSpc>
                <a:spcPct val="80000"/>
              </a:lnSpc>
              <a:defRPr sz="2400"/>
            </a:pPr>
            <a:endParaRPr b="1"/>
          </a:p>
          <a:p>
            <a:pPr>
              <a:lnSpc>
                <a:spcPct val="80000"/>
              </a:lnSpc>
              <a:defRPr sz="2400"/>
            </a:pPr>
            <a:r>
              <a:rPr b="1"/>
              <a:t>EN EL 2010 LA OMS DECLARO EL 28 DE JULIO DIA MUNDIAL CONTRA LA HEPATITIS EN HONOR AL DR SAMUEL BLUMBERG DESCUBRIDOR DE LA HEPATITIS </a:t>
            </a:r>
            <a:r>
              <a:t>B</a:t>
            </a:r>
          </a:p>
          <a:p>
            <a:pPr>
              <a:lnSpc>
                <a:spcPct val="80000"/>
              </a:lnSpc>
              <a:defRPr sz="2400"/>
            </a:pPr>
            <a:endParaRPr/>
          </a:p>
          <a:p>
            <a:pPr>
              <a:lnSpc>
                <a:spcPct val="80000"/>
              </a:lnSpc>
              <a:defRPr sz="2400"/>
            </a:pPr>
            <a:r>
              <a:t>EL OBJETIVO ES  BRINDAR LA OPORTUNIDAD DE EDUCAR E INFORMARLE A LA POBLACION Y PERSONAL DE SALUD PARA AYUDARLE A ENTENDER QUE </a:t>
            </a:r>
            <a:r>
              <a:rPr b="1"/>
              <a:t>LA HEPATITIS ES UN PROBLEMA DE SALUD PUBLICA DE ALCANCE MUNDIAL</a:t>
            </a:r>
            <a:r>
              <a:t>, PARA ESTIMULAR LAS MEDIDAS PREVENTIVAS Y DE CONTROL DE ESTA ENFERMEDAD EN EL MUNDO.   </a:t>
            </a:r>
          </a:p>
        </p:txBody>
      </p:sp>
      <p:pic>
        <p:nvPicPr>
          <p:cNvPr id="132" name="liver" descr="li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805263"/>
            <a:ext cx="1368153" cy="725372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d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¿Por qué es un Problema Salud en el Mundo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401" cy="990600"/>
          </a:xfrm>
          <a:prstGeom prst="rect">
            <a:avLst/>
          </a:prstGeom>
        </p:spPr>
        <p:txBody>
          <a:bodyPr/>
          <a:lstStyle/>
          <a:p>
            <a:pPr defTabSz="365760">
              <a:defRPr sz="1560"/>
            </a:pPr>
            <a:r>
              <a:rPr sz="1720"/>
              <a:t>																 ¿</a:t>
            </a:r>
            <a:r>
              <a:rPr sz="1720" b="1"/>
              <a:t>Por</a:t>
            </a:r>
            <a:r>
              <a:rPr sz="1720"/>
              <a:t> qué es un Problema Salud en el Mundo																		</a:t>
            </a:r>
          </a:p>
        </p:txBody>
      </p:sp>
      <p:sp>
        <p:nvSpPr>
          <p:cNvPr id="135" name="CADA AÑO CASI 1MILLON DE PERSONAS MUEREN POR HEPATITIS VIRICA.…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401" cy="4495800"/>
          </a:xfrm>
          <a:prstGeom prst="rect">
            <a:avLst/>
          </a:prstGeom>
          <a:solidFill>
            <a:srgbClr val="D9D9D9"/>
          </a:solidFill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 sz="2000"/>
            </a:pPr>
            <a:endParaRPr sz="2400" b="1"/>
          </a:p>
          <a:p>
            <a:pPr marL="256031" indent="-256031">
              <a:lnSpc>
                <a:spcPct val="80000"/>
              </a:lnSpc>
              <a:defRPr sz="2000"/>
            </a:pPr>
            <a:r>
              <a:rPr sz="1600" b="1"/>
              <a:t>CADA AÑO CASI 1MILLON DE PERSONAS MUEREN POR HEPATITIS VIRICA. </a:t>
            </a:r>
          </a:p>
          <a:p>
            <a:pPr>
              <a:lnSpc>
                <a:spcPct val="80000"/>
              </a:lnSpc>
              <a:defRPr sz="2000"/>
            </a:pPr>
            <a:endParaRPr sz="2400" b="1"/>
          </a:p>
          <a:p>
            <a:pPr marL="256031" indent="-256031">
              <a:lnSpc>
                <a:spcPct val="80000"/>
              </a:lnSpc>
              <a:defRPr sz="2000"/>
            </a:pPr>
            <a:r>
              <a:rPr sz="1600" b="1"/>
              <a:t>LOS VIRUS B Y C SON LA CAUSA PRINCIPAL DE CANCER DE HIGADO EN EL MUNDO Y REPRESENTAN EL 78% DE LOS CASOS</a:t>
            </a:r>
          </a:p>
          <a:p>
            <a:pPr>
              <a:lnSpc>
                <a:spcPct val="80000"/>
              </a:lnSpc>
              <a:defRPr sz="2000"/>
            </a:pPr>
            <a:endParaRPr sz="2400" b="1"/>
          </a:p>
          <a:p>
            <a:pPr marL="256031" indent="-256031">
              <a:lnSpc>
                <a:spcPct val="80000"/>
              </a:lnSpc>
              <a:defRPr sz="2000"/>
            </a:pPr>
            <a:r>
              <a:rPr sz="1600" b="1"/>
              <a:t>CASI 1 DE CADA 3 HABITANTES DEL PLANETA ( 2000 MILLONES DE PERSONAS ), ESTA INFECTADO POR EL VIRUS B Y 1 DE CADA 12 PADECE INFECCION CRONICA POR EL VHB O VHC E IGNORAN QUE PADECEN LA INFECCION.</a:t>
            </a:r>
          </a:p>
          <a:p>
            <a:pPr>
              <a:lnSpc>
                <a:spcPct val="80000"/>
              </a:lnSpc>
              <a:defRPr sz="2000"/>
            </a:pPr>
            <a:endParaRPr sz="2400" b="1"/>
          </a:p>
          <a:p>
            <a:pPr marL="256031" indent="-256031">
              <a:lnSpc>
                <a:spcPct val="80000"/>
              </a:lnSpc>
              <a:defRPr sz="2000"/>
            </a:pPr>
            <a:r>
              <a:rPr sz="1600" b="1"/>
              <a:t>LAS CO INFECCIONES VHB/HIV VHC/HIV SON UN PROBLEMA CADA VEZ MAYOR EN LOS PAISES CON EPIDEMIAS DE HIV Y ENTRE LOS CONSUMIDORES DE DROGAS INYECTABLES.</a:t>
            </a:r>
          </a:p>
          <a:p>
            <a:pPr>
              <a:lnSpc>
                <a:spcPct val="80000"/>
              </a:lnSpc>
              <a:defRPr sz="2000"/>
            </a:pPr>
            <a:endParaRPr sz="2400" b="1"/>
          </a:p>
          <a:p>
            <a:pPr marL="256031" indent="-256031">
              <a:lnSpc>
                <a:spcPct val="80000"/>
              </a:lnSpc>
              <a:defRPr sz="2000"/>
            </a:pPr>
            <a:r>
              <a:rPr sz="1600" b="1"/>
              <a:t>LA PRINCIPAL CAUSA DE MUERTE DE LOS PACIENTE CON HIV SON LAS ENFERMEDADES HEPATICAS CRONICAS PRODUCIDAS POR VIRUS B Y C.</a:t>
            </a:r>
          </a:p>
        </p:txBody>
      </p:sp>
      <p:pic>
        <p:nvPicPr>
          <p:cNvPr id="136" name="liver" descr="li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805263"/>
            <a:ext cx="1054200" cy="725372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QUE ES LA HEPATITIS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401" cy="990600"/>
          </a:xfrm>
          <a:prstGeom prst="rect">
            <a:avLst/>
          </a:prstGeom>
        </p:spPr>
        <p:txBody>
          <a:bodyPr/>
          <a:lstStyle/>
          <a:p>
            <a:r>
              <a:t>QUE ES LA HEPATITIS</a:t>
            </a:r>
          </a:p>
        </p:txBody>
      </p:sp>
      <p:sp>
        <p:nvSpPr>
          <p:cNvPr id="139" name="ES UNA INFLAMACION DEL HIGADO CAUSADA GENERALMENTE POR UNA INFECION VIRICA.…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401" cy="4495800"/>
          </a:xfrm>
          <a:prstGeom prst="rect">
            <a:avLst/>
          </a:prstGeom>
          <a:solidFill>
            <a:srgbClr val="D9D9D9"/>
          </a:solidFill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 sz="2600"/>
            </a:pPr>
            <a:endParaRPr/>
          </a:p>
          <a:p>
            <a:pPr>
              <a:lnSpc>
                <a:spcPct val="80000"/>
              </a:lnSpc>
              <a:defRPr sz="2600"/>
            </a:pPr>
            <a:r>
              <a:t>ES UNA INFLAMACION DEL HIGADO CAUSADA GENERALMENTE POR UNA INFECION VIRICA.</a:t>
            </a:r>
          </a:p>
          <a:p>
            <a:pPr>
              <a:lnSpc>
                <a:spcPct val="80000"/>
              </a:lnSpc>
              <a:defRPr sz="2600"/>
            </a:pPr>
            <a:endParaRPr/>
          </a:p>
          <a:p>
            <a:pPr>
              <a:lnSpc>
                <a:spcPct val="80000"/>
              </a:lnSpc>
              <a:defRPr sz="2600"/>
            </a:pPr>
            <a:endParaRPr/>
          </a:p>
          <a:p>
            <a:pPr>
              <a:lnSpc>
                <a:spcPct val="80000"/>
              </a:lnSpc>
              <a:defRPr sz="2600"/>
            </a:pPr>
            <a:r>
              <a:t>LOS PRINCIPALES VIRUS SON : </a:t>
            </a:r>
            <a:r>
              <a:rPr b="1"/>
              <a:t>A,B,C,D,E</a:t>
            </a:r>
            <a:r>
              <a:t>  ELLOS SON LOS DE MAYOR PREOCUPACION POR LA GRAN MORBILIDAD Y MORTALIDAD QUE CAUSAN ,LA POSIBILIDAD DE GENERAR EPIDEMIAS Y EN CONJUNTO </a:t>
            </a:r>
            <a:r>
              <a:rPr b="1"/>
              <a:t>SON LA CAUSA MAS COMUN DE CIRROSIS Y CANCER HEPATICO, EN PARTICULAR EL B Y </a:t>
            </a:r>
            <a:r>
              <a:t>EL C.</a:t>
            </a:r>
          </a:p>
        </p:txBody>
      </p:sp>
      <p:pic>
        <p:nvPicPr>
          <p:cNvPr id="140" name="liver" descr="li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2780927"/>
            <a:ext cx="1297195" cy="653364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n la Actualidad Es Una Epidemia Silencios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 la Actualidad Es Una Epidemia Silenciosa</a:t>
            </a:r>
          </a:p>
        </p:txBody>
      </p:sp>
      <p:sp>
        <p:nvSpPr>
          <p:cNvPr id="143" name="En las últimas décadas la Comunidad internacional No ha prestado suficiente Atencion A las hepatitis Virales A pesar de que la Carga de Morbilidad es Muy Alta El Intervalo de  Décadas entre La infección y La enfermedad HEPÁTICA  Crónica y El Cáncer De Hí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11226" indent="-211226" defTabSz="603504">
              <a:spcBef>
                <a:spcPts val="400"/>
              </a:spcBef>
              <a:defRPr sz="1914"/>
            </a:pPr>
            <a:r>
              <a:t>En las últimas décadas la Comunidad internacional No ha prestado suficiente Atencion A las hepatitis Virales A pesar de que la Carga de Morbilidad es Muy Alta El Intervalo de  Décadas entre La infección y La enfermedad HEPÁTICA  Crónica y El Cáncer De Hígado hizo que fuera muy difícil Vincularlas y por es se Transformo en una Epidemia Silenciosa. </a:t>
            </a:r>
          </a:p>
          <a:p>
            <a:pPr marL="211226" indent="-211226" defTabSz="603504">
              <a:spcBef>
                <a:spcPts val="400"/>
              </a:spcBef>
              <a:defRPr sz="1914"/>
            </a:pPr>
            <a:r>
              <a:t>En el 2010 La Asamblea mundial de la Salud Aprobó la resolución WHA 63.18 En dónde se Hace un Enfoque Integral De la Prevención y El Control de Las Hepatitis Virales.</a:t>
            </a:r>
          </a:p>
          <a:p>
            <a:pPr marL="211226" indent="-211226" defTabSz="603504">
              <a:spcBef>
                <a:spcPts val="400"/>
              </a:spcBef>
              <a:defRPr sz="1914"/>
            </a:pPr>
            <a:endParaRPr/>
          </a:p>
          <a:p>
            <a:pPr marL="211226" indent="-211226" defTabSz="603504">
              <a:spcBef>
                <a:spcPts val="400"/>
              </a:spcBef>
              <a:defRPr sz="1914"/>
            </a:pPr>
            <a:r>
              <a:t>ESTO LLEVO A QUE POR PRIMERA VEZ LA HEPATITIS  C SEA CURABLE. </a:t>
            </a:r>
          </a:p>
        </p:txBody>
      </p:sp>
      <p:sp>
        <p:nvSpPr>
          <p:cNvPr id="14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4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50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5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126"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5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6">
            <a:off x="-2" y="-108673"/>
            <a:ext cx="9435766" cy="7076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beve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beve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beve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beve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Default</vt:lpstr>
      <vt:lpstr>Presentación de PowerPoint</vt:lpstr>
      <vt:lpstr>¿POR QUE DIA MUNDIAL CONTRA LA HEPATITIS?</vt:lpstr>
      <vt:lpstr>                 ¿Por qué es un Problema Salud en el Mundo                  </vt:lpstr>
      <vt:lpstr>QUE ES LA HEPATITIS</vt:lpstr>
      <vt:lpstr>En la Actualidad Es Una Epidemia Silenciosa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COMENZEMOS A CONOCER LAS HEPATITIS VIRALES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carlos garrocho</cp:lastModifiedBy>
  <cp:revision>2</cp:revision>
  <dcterms:modified xsi:type="dcterms:W3CDTF">2021-07-27T16:39:02Z</dcterms:modified>
</cp:coreProperties>
</file>