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6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CE7DB-5ACE-47F5-894B-2AC3A8D77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43DA6-87DB-429C-B6B4-F9CF628F8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0B856-BAC6-4C0D-89AF-4CA639C3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B6490-7039-46F9-8A88-47E01533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C5D88-0015-4822-973C-531455A24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3E8EB-CDBF-462E-A26D-BD7D43B46A5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1131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61498-E39B-4D0F-AE0A-F2258AD3C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BD7C9-E261-4915-97A5-20300AC60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7F308-DE82-4B88-86B2-A4744C52B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2482D-AF69-446A-9741-09834ED9B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371BB-639E-44B6-86CB-46C6C7D7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9CD43-FC99-46B3-B7D8-D843646F9FC6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9280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FD6B6-52F0-463B-ABFC-2134434FC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AEBE5-C34D-4048-8F07-EFD5154F2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A1BA4-2A56-445C-B825-193FFE438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EEFB9-88A2-408F-B85A-287F6ACA4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6386-A5FC-4704-BBA7-DABBBD0AA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D9B63-C677-4B71-A7F3-FEEF84FBDB78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3536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1A42B-F36B-472A-801D-9BA44D9DF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9C576-7CD1-4B97-B799-B44611962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9D7C1-1B50-4000-A215-DC9CA75D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57001-008E-4BD7-AEA7-F69868823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F2336-584B-411C-BA0E-98583BF9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BF46B-72E6-4962-8AEB-958B9E6281D4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9475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C98ED-0DBE-407A-A120-DFD96FB8F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91633-B0AF-4524-8098-80FDA6AEE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AD5EA-87F9-49DE-9424-9754FF5F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5766E-4166-4631-9AAA-F473067C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FD974-E5B7-4492-BAEB-2EBA8EC4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C9258-F4F7-42AD-9A15-C06D9824D10F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22087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48F12-9E47-4E65-8122-7D4FEF1FA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3C54B-2ACE-46EE-8E2E-82F54D840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132A99-3C99-4A6A-B35D-399A6C03B2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7FD36-E86F-48CF-A25A-E506AC765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78EDE2-BF29-43B1-A47D-79D33CF5A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7A3A0-542D-42E3-A7B5-9BDAD7B2F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00E4D-C79B-4D78-BE7F-40D5DFD6382D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24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EEAC9-F759-45A0-AA53-A9FEE88B3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6A993-315A-47E1-9713-7DE2A2F09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074E8-450E-465B-8291-12D2B3D0E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038D81-F0D5-4C57-A985-F51F2B588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2AE15-A444-46FD-9286-F32F3B41F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A2D5B-98A1-4950-9A6D-8689A9583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0B1166-99EF-47DB-8784-80381B40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23C924-99DC-43EA-AEBC-7E1A3C823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0AD87-2F7D-4D2B-9EC5-61B60ED29845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457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925D6-E26B-4E97-9672-AF953BE9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CC510-8C60-4CEC-8278-91DA61B71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B7E3B-CB54-4BB5-ABD7-3C58BD17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73C393-D88E-4DC6-A4F8-F444633C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50807-B25A-4E40-AF9D-DD6CBDE556C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7039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8C1653-867E-4071-8F71-EC3D5B9C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78E17-5BF4-44B4-82EA-B3515BD6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DDD71D-ACFF-44F3-96FA-6380466E7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7CA47-C729-4144-9EDB-565DAC488163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5700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744CF-D338-4C2C-9008-106D41A45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32A06-C3BC-4981-88A1-5006CCC95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2BDAE-84FE-4B43-9B75-F1A5EA931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0104EB-B076-4A14-9910-4E0754C83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E95C6-8908-450B-B61A-84277F00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3C0D2-738D-401F-B44C-024F66D5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429EC-235C-4B44-B4AA-CB2B53035B61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81090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A4C8B-E9E2-40BA-A1E9-0AEC320A2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FF26C4-8A03-48FB-B761-F5EB338F2F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0C05B2-C995-4D7D-BD8E-BADA4D01D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9A2A25-220B-46CD-A68D-6F6DE627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328D1-4C64-48F6-84DE-8A61DFD92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6CFA8-7B22-4F0F-8AB7-AC923DB4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19C32-9A9B-4276-ADF7-B0C4043D9ED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3042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06C1C15-F737-4A32-99F7-7AD6F0680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DBEC90-F238-4E35-95F8-D0D4A81E4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0F77C6-663C-4FD2-918D-7DD93C8FCF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310DE3-9C3A-4EDE-8449-B15C9C4C806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CE4752-4308-4B32-BCDF-B60DAD09E8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636493-44D2-400C-9D8A-6738EF098167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053EDC1-E35F-4766-B20F-5B8B9A137E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endParaRPr lang="en-US" altLang="en-US" sz="44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1DF4C1E-5013-435A-B4D5-4DB422BCBA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61A572F-9498-4025-976A-E9309EEF5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0"/>
            <a:ext cx="77771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0BE5B36-67D6-451A-B533-3B20B6DE37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C45FE3C2-4AF0-4D57-AD95-3A1BB92B6A0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14" b="57832"/>
          <a:stretch>
            <a:fillRect/>
          </a:stretch>
        </p:blipFill>
        <p:spPr>
          <a:xfrm>
            <a:off x="2268538" y="0"/>
            <a:ext cx="6875462" cy="1773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C9BD3619-3311-44D4-AF9D-2CE99EEC874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2371725" cy="177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>
            <a:extLst>
              <a:ext uri="{FF2B5EF4-FFF2-40B4-BE49-F238E27FC236}">
                <a16:creationId xmlns:a16="http://schemas.microsoft.com/office/drawing/2014/main" id="{C9E8C0BB-A9DE-4D46-8E11-AD226C25CA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55733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    </a:t>
            </a:r>
            <a:endParaRPr lang="en-US" altLang="en-US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s-AR" altLang="en-US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s-AR" altLang="en-US" sz="4000">
                <a:cs typeface="Times New Roman" panose="02020603050405020304" pitchFamily="18" charset="0"/>
              </a:rPr>
              <a:t>   </a:t>
            </a:r>
            <a:endParaRPr lang="en-AU" altLang="en-US" sz="4000">
              <a:cs typeface="Times New Roman" panose="02020603050405020304" pitchFamily="18" charset="0"/>
            </a:endParaRP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3BAFB76-E902-4D94-BD7F-7C823E597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73238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s-ES" altLang="en-US" sz="2800"/>
              <a:t>                                   </a:t>
            </a:r>
            <a:r>
              <a:rPr lang="es-ES" altLang="en-US" sz="2800" b="1"/>
              <a:t>Jueves: 12 Agosto</a:t>
            </a:r>
          </a:p>
          <a:p>
            <a:r>
              <a:rPr lang="es-ES" altLang="en-US" sz="2400"/>
              <a:t>18 hs -18.45  hs  Reserva contráctil, definición y metodología para su evaluación.  JAL </a:t>
            </a:r>
          </a:p>
          <a:p>
            <a:r>
              <a:rPr lang="es-ES" altLang="en-US" sz="2400"/>
              <a:t>Preguntas </a:t>
            </a:r>
          </a:p>
          <a:p>
            <a:r>
              <a:rPr lang="es-ES" altLang="en-US" sz="2400"/>
              <a:t> 19-19.45 . Reserva Diastólica . Como la evaluámos?  RA </a:t>
            </a:r>
          </a:p>
          <a:p>
            <a:r>
              <a:rPr lang="es-ES" altLang="en-US" sz="2400"/>
              <a:t>Preguntas. </a:t>
            </a:r>
          </a:p>
          <a:p>
            <a:r>
              <a:rPr lang="es-ES" altLang="en-US" sz="2400"/>
              <a:t>20. – 20-15 . Reserva de la frecuencia Cardiaca. Existe este concepto  DLH</a:t>
            </a:r>
          </a:p>
          <a:p>
            <a:r>
              <a:rPr lang="es-ES" altLang="en-US" sz="2400"/>
              <a:t>Preguntas.</a:t>
            </a:r>
          </a:p>
          <a:p>
            <a:r>
              <a:rPr lang="es-ES" altLang="en-US" sz="2400"/>
              <a:t>2020 - 21 hs  Discusión de casos de la vida real   JAL </a:t>
            </a:r>
            <a:endParaRPr lang="en-AU" altLang="en-US" sz="2400"/>
          </a:p>
        </p:txBody>
      </p:sp>
      <p:sp>
        <p:nvSpPr>
          <p:cNvPr id="4103" name="Oval 7">
            <a:extLst>
              <a:ext uri="{FF2B5EF4-FFF2-40B4-BE49-F238E27FC236}">
                <a16:creationId xmlns:a16="http://schemas.microsoft.com/office/drawing/2014/main" id="{197012C4-71D8-487F-8124-AAF56B0AB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692150"/>
            <a:ext cx="503237" cy="28892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139385A-1E29-44F5-AEEC-F6381A8AA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5123" name="Picture 3">
            <a:extLst>
              <a:ext uri="{FF2B5EF4-FFF2-40B4-BE49-F238E27FC236}">
                <a16:creationId xmlns:a16="http://schemas.microsoft.com/office/drawing/2014/main" id="{8374FDDD-F9CD-4F78-AFF0-C29B4A8A415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14" b="57832"/>
          <a:stretch>
            <a:fillRect/>
          </a:stretch>
        </p:blipFill>
        <p:spPr>
          <a:xfrm>
            <a:off x="2268538" y="0"/>
            <a:ext cx="6875462" cy="1773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6CB46D0A-F1D5-4FC3-A3F4-FE83450C8E2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2371725" cy="177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Rectangle 5">
            <a:extLst>
              <a:ext uri="{FF2B5EF4-FFF2-40B4-BE49-F238E27FC236}">
                <a16:creationId xmlns:a16="http://schemas.microsoft.com/office/drawing/2014/main" id="{CD9134B2-7829-4997-B24A-86C78A934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55733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    </a:t>
            </a:r>
            <a:endParaRPr lang="en-US" altLang="en-US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s-AR" altLang="en-US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s-AR" altLang="en-US" sz="4000">
                <a:cs typeface="Times New Roman" panose="02020603050405020304" pitchFamily="18" charset="0"/>
              </a:rPr>
              <a:t>   </a:t>
            </a:r>
            <a:endParaRPr lang="en-AU" altLang="en-US" sz="4000">
              <a:cs typeface="Times New Roman" panose="02020603050405020304" pitchFamily="18" charset="0"/>
            </a:endParaRP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25DD260-5A13-4597-A53B-19D4FC4C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73238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pt-BR" altLang="en-US" b="1"/>
              <a:t>             Viernes :  13 de Agosto. </a:t>
            </a:r>
            <a:r>
              <a:rPr lang="pt-BR" altLang="en-US" sz="2400"/>
              <a:t>Reserva Coronaria </a:t>
            </a:r>
            <a:endParaRPr lang="es-ES" altLang="en-US" sz="2400"/>
          </a:p>
          <a:p>
            <a:r>
              <a:rPr lang="es-ES" altLang="en-US" sz="2400"/>
              <a:t>18 hs -18.45  hs  Reserva coronaria  realismo mágico?  Un viejo concepto con  nuevas herramientas , factibilidad, Indicaciones     JAL </a:t>
            </a:r>
            <a:endParaRPr lang="pt-BR" altLang="en-US" sz="2400"/>
          </a:p>
          <a:p>
            <a:r>
              <a:rPr lang="pt-BR" altLang="en-US" sz="2400"/>
              <a:t>Preguntas </a:t>
            </a:r>
          </a:p>
          <a:p>
            <a:r>
              <a:rPr lang="pt-BR" altLang="en-US" sz="2400"/>
              <a:t> </a:t>
            </a:r>
            <a:r>
              <a:rPr lang="es-ES" altLang="en-US" sz="2400"/>
              <a:t>19-19.45 . Reserva Coronaria la llave pronóstica de todas las cardiopatias  </a:t>
            </a:r>
            <a:endParaRPr lang="pt-BR" altLang="en-US" sz="2400"/>
          </a:p>
          <a:p>
            <a:r>
              <a:rPr lang="pt-BR" altLang="en-US" sz="2400"/>
              <a:t>Preguntas. </a:t>
            </a:r>
            <a:endParaRPr lang="es-ES" altLang="en-US" sz="2400"/>
          </a:p>
          <a:p>
            <a:r>
              <a:rPr lang="es-ES" altLang="en-US" sz="2400"/>
              <a:t>20.00 - 21 hs  Reserva coronaria. Discusión de casos de la vida real   JAL </a:t>
            </a:r>
            <a:endParaRPr lang="en-AU" altLang="en-US" sz="2400"/>
          </a:p>
        </p:txBody>
      </p:sp>
      <p:sp>
        <p:nvSpPr>
          <p:cNvPr id="5127" name="Oval 7">
            <a:extLst>
              <a:ext uri="{FF2B5EF4-FFF2-40B4-BE49-F238E27FC236}">
                <a16:creationId xmlns:a16="http://schemas.microsoft.com/office/drawing/2014/main" id="{D28F3CD6-DF7E-40B1-AA88-07093A104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692150"/>
            <a:ext cx="503237" cy="288925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E18BE3B-3400-467F-B38D-BBED48223D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147" name="Picture 3">
            <a:extLst>
              <a:ext uri="{FF2B5EF4-FFF2-40B4-BE49-F238E27FC236}">
                <a16:creationId xmlns:a16="http://schemas.microsoft.com/office/drawing/2014/main" id="{C4A5B234-52E4-42EC-B478-74099293021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14" b="57832"/>
          <a:stretch>
            <a:fillRect/>
          </a:stretch>
        </p:blipFill>
        <p:spPr>
          <a:xfrm>
            <a:off x="2268538" y="0"/>
            <a:ext cx="6875462" cy="17732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12387101-CF28-44D8-892E-8BC410F0351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2371725" cy="177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9" name="Rectangle 5">
            <a:extLst>
              <a:ext uri="{FF2B5EF4-FFF2-40B4-BE49-F238E27FC236}">
                <a16:creationId xmlns:a16="http://schemas.microsoft.com/office/drawing/2014/main" id="{2A6E954E-F9B2-45AC-BE72-F6AC18974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55733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800"/>
              <a:t>    </a:t>
            </a:r>
            <a:endParaRPr lang="en-US" altLang="en-US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s-AR" altLang="en-US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s-AR" altLang="en-US" sz="4000">
                <a:cs typeface="Times New Roman" panose="02020603050405020304" pitchFamily="18" charset="0"/>
              </a:rPr>
              <a:t>   </a:t>
            </a:r>
            <a:endParaRPr lang="en-AU" altLang="en-US" sz="4000">
              <a:cs typeface="Times New Roman" panose="02020603050405020304" pitchFamily="18" charset="0"/>
            </a:endParaRP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2E14939-3D94-4059-AE17-382CC5F01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57338"/>
            <a:ext cx="9144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s-ES" altLang="en-US" sz="2800"/>
              <a:t>                                       </a:t>
            </a:r>
            <a:r>
              <a:rPr lang="pt-BR" altLang="en-US" b="1"/>
              <a:t>Sabádo. 14 de Agosto   </a:t>
            </a:r>
            <a:endParaRPr lang="es-ES" altLang="en-US" b="1"/>
          </a:p>
          <a:p>
            <a:r>
              <a:rPr lang="es-ES" altLang="en-US" sz="2400"/>
              <a:t>9-10 Hs  -  Discusión de casos de la vida real   JAL  </a:t>
            </a:r>
          </a:p>
          <a:p>
            <a:r>
              <a:rPr lang="es-ES" altLang="en-US" sz="2400"/>
              <a:t>10-11 . Como encontramos los flujos coronarios mostración práctica </a:t>
            </a:r>
          </a:p>
          <a:p>
            <a:r>
              <a:rPr lang="es-ES" altLang="en-US" sz="2400"/>
              <a:t>11-12 . Ecoestrés con Dipiridamol y evaluación simultánea de la reserva coronaria </a:t>
            </a:r>
          </a:p>
          <a:p>
            <a:r>
              <a:rPr lang="es-ES" altLang="en-US" sz="2400"/>
              <a:t>12-13  Casos de Ecoestrés con Dobutamina y evaluación de la Reserva coronaria </a:t>
            </a:r>
          </a:p>
          <a:p>
            <a:r>
              <a:rPr lang="es-ES" altLang="en-US" sz="2400"/>
              <a:t>15- 17 hs Casos y más casos </a:t>
            </a:r>
          </a:p>
          <a:p>
            <a:r>
              <a:rPr lang="es-ES" altLang="en-US" sz="2400"/>
              <a:t>17 hs . Sorteo de libros y despedida con un brindis </a:t>
            </a:r>
          </a:p>
          <a:p>
            <a:pPr>
              <a:buFontTx/>
              <a:buNone/>
            </a:pPr>
            <a:r>
              <a:rPr lang="es-ES" altLang="en-US" sz="2400"/>
              <a:t>       Gran reserva Malbec </a:t>
            </a:r>
            <a:endParaRPr lang="en-AU" altLang="en-US" sz="2400"/>
          </a:p>
        </p:txBody>
      </p:sp>
      <p:sp>
        <p:nvSpPr>
          <p:cNvPr id="6151" name="Oval 7">
            <a:extLst>
              <a:ext uri="{FF2B5EF4-FFF2-40B4-BE49-F238E27FC236}">
                <a16:creationId xmlns:a16="http://schemas.microsoft.com/office/drawing/2014/main" id="{EA8FB049-1769-4893-B047-717D1EA04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620713"/>
            <a:ext cx="431800" cy="360362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Presentación en pantalla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mario burgos</cp:lastModifiedBy>
  <cp:revision>3</cp:revision>
  <dcterms:created xsi:type="dcterms:W3CDTF">2021-07-31T12:30:07Z</dcterms:created>
  <dcterms:modified xsi:type="dcterms:W3CDTF">2021-08-02T00:49:18Z</dcterms:modified>
</cp:coreProperties>
</file>